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11"/>
  </p:notesMasterIdLst>
  <p:handoutMasterIdLst>
    <p:handoutMasterId r:id="rId12"/>
  </p:handoutMasterIdLst>
  <p:sldIdLst>
    <p:sldId id="256" r:id="rId2"/>
    <p:sldId id="260" r:id="rId3"/>
    <p:sldId id="259" r:id="rId4"/>
    <p:sldId id="272" r:id="rId5"/>
    <p:sldId id="268" r:id="rId6"/>
    <p:sldId id="269" r:id="rId7"/>
    <p:sldId id="270" r:id="rId8"/>
    <p:sldId id="273" r:id="rId9"/>
    <p:sldId id="261" r:id="rId10"/>
  </p:sldIdLst>
  <p:sldSz cx="9144000" cy="6858000" type="screen4x3"/>
  <p:notesSz cx="6858000" cy="9144000"/>
  <p:defaultTextStyle>
    <a:defPPr>
      <a:defRPr lang="en-US"/>
    </a:defPPr>
    <a:lvl1pPr algn="l" rtl="0" fontAlgn="base">
      <a:spcBef>
        <a:spcPct val="0"/>
      </a:spcBef>
      <a:spcAft>
        <a:spcPct val="0"/>
      </a:spcAft>
      <a:defRPr sz="2800" b="1" kern="1200">
        <a:solidFill>
          <a:schemeClr val="tx1"/>
        </a:solidFill>
        <a:latin typeface="Arial" charset="0"/>
        <a:ea typeface="+mn-ea"/>
        <a:cs typeface="+mn-cs"/>
      </a:defRPr>
    </a:lvl1pPr>
    <a:lvl2pPr marL="457200" algn="l" rtl="0" fontAlgn="base">
      <a:spcBef>
        <a:spcPct val="0"/>
      </a:spcBef>
      <a:spcAft>
        <a:spcPct val="0"/>
      </a:spcAft>
      <a:defRPr sz="2800" b="1" kern="1200">
        <a:solidFill>
          <a:schemeClr val="tx1"/>
        </a:solidFill>
        <a:latin typeface="Arial" charset="0"/>
        <a:ea typeface="+mn-ea"/>
        <a:cs typeface="+mn-cs"/>
      </a:defRPr>
    </a:lvl2pPr>
    <a:lvl3pPr marL="914400" algn="l" rtl="0" fontAlgn="base">
      <a:spcBef>
        <a:spcPct val="0"/>
      </a:spcBef>
      <a:spcAft>
        <a:spcPct val="0"/>
      </a:spcAft>
      <a:defRPr sz="2800" b="1" kern="1200">
        <a:solidFill>
          <a:schemeClr val="tx1"/>
        </a:solidFill>
        <a:latin typeface="Arial" charset="0"/>
        <a:ea typeface="+mn-ea"/>
        <a:cs typeface="+mn-cs"/>
      </a:defRPr>
    </a:lvl3pPr>
    <a:lvl4pPr marL="1371600" algn="l" rtl="0" fontAlgn="base">
      <a:spcBef>
        <a:spcPct val="0"/>
      </a:spcBef>
      <a:spcAft>
        <a:spcPct val="0"/>
      </a:spcAft>
      <a:defRPr sz="2800" b="1" kern="1200">
        <a:solidFill>
          <a:schemeClr val="tx1"/>
        </a:solidFill>
        <a:latin typeface="Arial" charset="0"/>
        <a:ea typeface="+mn-ea"/>
        <a:cs typeface="+mn-cs"/>
      </a:defRPr>
    </a:lvl4pPr>
    <a:lvl5pPr marL="1828800" algn="l" rtl="0" fontAlgn="base">
      <a:spcBef>
        <a:spcPct val="0"/>
      </a:spcBef>
      <a:spcAft>
        <a:spcPct val="0"/>
      </a:spcAft>
      <a:defRPr sz="2800" b="1" kern="1200">
        <a:solidFill>
          <a:schemeClr val="tx1"/>
        </a:solidFill>
        <a:latin typeface="Arial" charset="0"/>
        <a:ea typeface="+mn-ea"/>
        <a:cs typeface="+mn-cs"/>
      </a:defRPr>
    </a:lvl5pPr>
    <a:lvl6pPr marL="2286000" algn="l" defTabSz="914400" rtl="0" eaLnBrk="1" latinLnBrk="0" hangingPunct="1">
      <a:defRPr sz="2800" b="1" kern="1200">
        <a:solidFill>
          <a:schemeClr val="tx1"/>
        </a:solidFill>
        <a:latin typeface="Arial" charset="0"/>
        <a:ea typeface="+mn-ea"/>
        <a:cs typeface="+mn-cs"/>
      </a:defRPr>
    </a:lvl6pPr>
    <a:lvl7pPr marL="2743200" algn="l" defTabSz="914400" rtl="0" eaLnBrk="1" latinLnBrk="0" hangingPunct="1">
      <a:defRPr sz="2800" b="1" kern="1200">
        <a:solidFill>
          <a:schemeClr val="tx1"/>
        </a:solidFill>
        <a:latin typeface="Arial" charset="0"/>
        <a:ea typeface="+mn-ea"/>
        <a:cs typeface="+mn-cs"/>
      </a:defRPr>
    </a:lvl7pPr>
    <a:lvl8pPr marL="3200400" algn="l" defTabSz="914400" rtl="0" eaLnBrk="1" latinLnBrk="0" hangingPunct="1">
      <a:defRPr sz="2800" b="1" kern="1200">
        <a:solidFill>
          <a:schemeClr val="tx1"/>
        </a:solidFill>
        <a:latin typeface="Arial" charset="0"/>
        <a:ea typeface="+mn-ea"/>
        <a:cs typeface="+mn-cs"/>
      </a:defRPr>
    </a:lvl8pPr>
    <a:lvl9pPr marL="3657600" algn="l" defTabSz="914400" rtl="0" eaLnBrk="1" latinLnBrk="0" hangingPunct="1">
      <a:defRPr sz="28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7B0"/>
    <a:srgbClr val="004600"/>
    <a:srgbClr val="D21242"/>
    <a:srgbClr val="FF8A15"/>
    <a:srgbClr val="3E1F00"/>
    <a:srgbClr val="808080"/>
    <a:srgbClr val="EAF5F6"/>
    <a:srgbClr val="F8FDB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503" autoAdjust="0"/>
    <p:restoredTop sz="94718" autoAdjust="0"/>
  </p:normalViewPr>
  <p:slideViewPr>
    <p:cSldViewPr>
      <p:cViewPr>
        <p:scale>
          <a:sx n="80" d="100"/>
          <a:sy n="80" d="100"/>
        </p:scale>
        <p:origin x="-1032" y="-132"/>
      </p:cViewPr>
      <p:guideLst>
        <p:guide orient="horz" pos="2160"/>
        <p:guide pos="2880"/>
      </p:guideLst>
    </p:cSldViewPr>
  </p:slideViewPr>
  <p:outlineViewPr>
    <p:cViewPr>
      <p:scale>
        <a:sx n="33" d="100"/>
        <a:sy n="33" d="100"/>
      </p:scale>
      <p:origin x="0" y="1626"/>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pPr>
              <a:defRPr/>
            </a:pPr>
            <a:endParaRPr lang="en-US"/>
          </a:p>
        </p:txBody>
      </p:sp>
      <p:sp>
        <p:nvSpPr>
          <p:cNvPr id="81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pPr>
              <a:defRPr/>
            </a:pPr>
            <a:endParaRPr lang="en-US"/>
          </a:p>
        </p:txBody>
      </p:sp>
      <p:sp>
        <p:nvSpPr>
          <p:cNvPr id="81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pPr>
              <a:defRPr/>
            </a:pPr>
            <a:endParaRPr lang="en-US"/>
          </a:p>
        </p:txBody>
      </p:sp>
      <p:sp>
        <p:nvSpPr>
          <p:cNvPr id="81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pPr>
              <a:defRPr/>
            </a:pPr>
            <a:fld id="{48FBC378-7B56-47BB-8591-17C6A4B5C39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pPr>
              <a:defRPr/>
            </a:pPr>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pPr>
              <a:defRPr/>
            </a:pPr>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pPr>
              <a:defRPr/>
            </a:pPr>
            <a:fld id="{08ECA126-42FE-414F-A11B-107C60319A6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7847DC40-2D47-4AAC-B2E3-051CFFF1D985}" type="slidenum">
              <a:rPr lang="en-US" smtClean="0"/>
              <a:pPr/>
              <a:t>1</a:t>
            </a:fld>
            <a:endParaRPr lang="en-US" smtClean="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a:ln/>
        </p:spPr>
      </p:sp>
      <p:sp>
        <p:nvSpPr>
          <p:cNvPr id="21506" name="Notes Placeholder 2"/>
          <p:cNvSpPr>
            <a:spLocks noGrp="1"/>
          </p:cNvSpPr>
          <p:nvPr>
            <p:ph type="body" idx="1"/>
          </p:nvPr>
        </p:nvSpPr>
        <p:spPr>
          <a:noFill/>
          <a:ln/>
        </p:spPr>
        <p:txBody>
          <a:bodyPr/>
          <a:lstStyle/>
          <a:p>
            <a:pPr eaLnBrk="1" hangingPunct="1"/>
            <a:endParaRPr lang="en-US" smtClean="0"/>
          </a:p>
        </p:txBody>
      </p:sp>
      <p:sp>
        <p:nvSpPr>
          <p:cNvPr id="21507" name="Slide Number Placeholder 3"/>
          <p:cNvSpPr>
            <a:spLocks noGrp="1"/>
          </p:cNvSpPr>
          <p:nvPr>
            <p:ph type="sldNum" sz="quarter" idx="5"/>
          </p:nvPr>
        </p:nvSpPr>
        <p:spPr>
          <a:noFill/>
        </p:spPr>
        <p:txBody>
          <a:bodyPr/>
          <a:lstStyle/>
          <a:p>
            <a:fld id="{DC25A2A0-2454-4B29-9257-A206303C0CAB}" type="slidenum">
              <a:rPr lang="en-US" smtClean="0"/>
              <a:pPr/>
              <a:t>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Rectangle 2"/>
          <p:cNvSpPr>
            <a:spLocks noChangeArrowheads="1"/>
          </p:cNvSpPr>
          <p:nvPr/>
        </p:nvSpPr>
        <p:spPr bwMode="auto">
          <a:xfrm>
            <a:off x="0" y="2286000"/>
            <a:ext cx="9144000" cy="533400"/>
          </a:xfrm>
          <a:prstGeom prst="rect">
            <a:avLst/>
          </a:prstGeom>
          <a:solidFill>
            <a:srgbClr val="2C465A"/>
          </a:solidFill>
          <a:ln w="9525">
            <a:noFill/>
            <a:miter lim="800000"/>
            <a:headEnd/>
            <a:tailEnd/>
          </a:ln>
          <a:effectLst/>
        </p:spPr>
        <p:txBody>
          <a:bodyPr wrap="none" anchor="ctr"/>
          <a:lstStyle/>
          <a:p>
            <a:pPr>
              <a:defRPr/>
            </a:pPr>
            <a:endParaRPr lang="en-US"/>
          </a:p>
        </p:txBody>
      </p:sp>
      <p:sp>
        <p:nvSpPr>
          <p:cNvPr id="4" name="Line 4"/>
          <p:cNvSpPr>
            <a:spLocks noChangeShapeType="1"/>
          </p:cNvSpPr>
          <p:nvPr/>
        </p:nvSpPr>
        <p:spPr bwMode="auto">
          <a:xfrm>
            <a:off x="3070225" y="2286000"/>
            <a:ext cx="0" cy="2895600"/>
          </a:xfrm>
          <a:prstGeom prst="line">
            <a:avLst/>
          </a:prstGeom>
          <a:noFill/>
          <a:ln w="19050">
            <a:solidFill>
              <a:schemeClr val="bg2"/>
            </a:solidFill>
            <a:round/>
            <a:headEnd/>
            <a:tailEnd/>
          </a:ln>
          <a:effectLst/>
        </p:spPr>
        <p:txBody>
          <a:bodyPr/>
          <a:lstStyle/>
          <a:p>
            <a:pPr>
              <a:defRPr/>
            </a:pPr>
            <a:endParaRPr lang="en-US"/>
          </a:p>
        </p:txBody>
      </p:sp>
      <p:sp>
        <p:nvSpPr>
          <p:cNvPr id="5" name="Line 5"/>
          <p:cNvSpPr>
            <a:spLocks noChangeShapeType="1"/>
          </p:cNvSpPr>
          <p:nvPr/>
        </p:nvSpPr>
        <p:spPr bwMode="auto">
          <a:xfrm>
            <a:off x="0" y="2239963"/>
            <a:ext cx="9144000" cy="0"/>
          </a:xfrm>
          <a:prstGeom prst="line">
            <a:avLst/>
          </a:prstGeom>
          <a:noFill/>
          <a:ln w="19050">
            <a:solidFill>
              <a:srgbClr val="008AB0"/>
            </a:solidFill>
            <a:round/>
            <a:headEnd/>
            <a:tailEnd/>
          </a:ln>
          <a:effectLst/>
        </p:spPr>
        <p:txBody>
          <a:bodyPr/>
          <a:lstStyle/>
          <a:p>
            <a:pPr>
              <a:defRPr/>
            </a:pPr>
            <a:endParaRPr lang="en-US"/>
          </a:p>
        </p:txBody>
      </p:sp>
      <p:sp>
        <p:nvSpPr>
          <p:cNvPr id="6" name="Text Box 7"/>
          <p:cNvSpPr txBox="1">
            <a:spLocks noChangeArrowheads="1"/>
          </p:cNvSpPr>
          <p:nvPr/>
        </p:nvSpPr>
        <p:spPr bwMode="auto">
          <a:xfrm>
            <a:off x="6400800" y="6537325"/>
            <a:ext cx="2286000" cy="138113"/>
          </a:xfrm>
          <a:prstGeom prst="rect">
            <a:avLst/>
          </a:prstGeom>
          <a:noFill/>
          <a:ln w="9525">
            <a:noFill/>
            <a:miter lim="800000"/>
            <a:headEnd/>
            <a:tailEnd/>
          </a:ln>
          <a:effectLst/>
        </p:spPr>
        <p:txBody>
          <a:bodyPr lIns="0" tIns="0" rIns="0" bIns="0" anchor="b">
            <a:spAutoFit/>
          </a:bodyPr>
          <a:lstStyle/>
          <a:p>
            <a:pPr algn="r" eaLnBrk="0" hangingPunct="0">
              <a:defRPr/>
            </a:pPr>
            <a:r>
              <a:rPr lang="en-US" sz="900" b="0" dirty="0">
                <a:solidFill>
                  <a:srgbClr val="333333"/>
                </a:solidFill>
                <a:latin typeface="Palatino Linotype" pitchFamily="18" charset="0"/>
              </a:rPr>
              <a:t>Chemo Order Entry</a:t>
            </a:r>
          </a:p>
        </p:txBody>
      </p:sp>
      <p:pic>
        <p:nvPicPr>
          <p:cNvPr id="7" name="Picture 8" descr="Partners Founded By_08"/>
          <p:cNvPicPr>
            <a:picLocks noChangeAspect="1" noChangeArrowheads="1"/>
          </p:cNvPicPr>
          <p:nvPr/>
        </p:nvPicPr>
        <p:blipFill>
          <a:blip r:embed="rId2"/>
          <a:srcRect/>
          <a:stretch>
            <a:fillRect/>
          </a:stretch>
        </p:blipFill>
        <p:spPr bwMode="auto">
          <a:xfrm>
            <a:off x="1058863" y="1387475"/>
            <a:ext cx="6778625" cy="822325"/>
          </a:xfrm>
          <a:prstGeom prst="rect">
            <a:avLst/>
          </a:prstGeom>
          <a:noFill/>
          <a:ln w="9525">
            <a:noFill/>
            <a:miter lim="800000"/>
            <a:headEnd/>
            <a:tailEnd/>
          </a:ln>
        </p:spPr>
      </p:pic>
      <p:sp>
        <p:nvSpPr>
          <p:cNvPr id="16387" name="Rectangle 3"/>
          <p:cNvSpPr>
            <a:spLocks noGrp="1" noChangeArrowheads="1"/>
          </p:cNvSpPr>
          <p:nvPr>
            <p:ph type="ctrTitle"/>
          </p:nvPr>
        </p:nvSpPr>
        <p:spPr>
          <a:xfrm>
            <a:off x="3429000" y="3406775"/>
            <a:ext cx="5029200" cy="1470025"/>
          </a:xfrm>
        </p:spPr>
        <p:txBody>
          <a:bodyPr/>
          <a:lstStyle>
            <a:lvl1pPr>
              <a:defRPr sz="2800">
                <a:solidFill>
                  <a:srgbClr val="008AB0"/>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r>
              <a:rPr lang="en-US"/>
              <a:t>12/5/2011</a:t>
            </a: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C89F6697-277F-4A50-BF64-E5908C4A2A0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52400"/>
            <a:ext cx="2095500" cy="5364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6134100" cy="5364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r>
              <a:rPr lang="en-US"/>
              <a:t>12/5/2011</a:t>
            </a: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3BAFBCB2-1C1C-4DEF-BD47-4688E83DD5F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r>
              <a:rPr lang="en-US"/>
              <a:t>12/5/2011</a:t>
            </a: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FCB09235-CBFD-4296-9A30-2994FB8CC31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r>
              <a:rPr lang="en-US"/>
              <a:t>12/5/2011</a:t>
            </a: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74E6E9DB-3CBE-484A-AEB4-16C1349949B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9906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9906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r>
              <a:rPr lang="en-US"/>
              <a:t>12/5/2011</a:t>
            </a: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E7C98A75-5012-4AFA-9114-581A382F9CB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r>
              <a:rPr lang="en-US"/>
              <a:t>12/5/2011</a:t>
            </a:r>
            <a:endParaRPr lang="en-US" dirty="0"/>
          </a:p>
        </p:txBody>
      </p:sp>
      <p:sp>
        <p:nvSpPr>
          <p:cNvPr id="8" name="Rectangle 9"/>
          <p:cNvSpPr>
            <a:spLocks noGrp="1" noChangeArrowheads="1"/>
          </p:cNvSpPr>
          <p:nvPr>
            <p:ph type="sldNum" sz="quarter" idx="11"/>
          </p:nvPr>
        </p:nvSpPr>
        <p:spPr>
          <a:ln/>
        </p:spPr>
        <p:txBody>
          <a:bodyPr/>
          <a:lstStyle>
            <a:lvl1pPr>
              <a:defRPr/>
            </a:lvl1pPr>
          </a:lstStyle>
          <a:p>
            <a:pPr>
              <a:defRPr/>
            </a:pPr>
            <a:fld id="{ED86CFB0-C04F-4AE5-93B5-C324511C638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r>
              <a:rPr lang="en-US"/>
              <a:t>12/5/2011</a:t>
            </a:r>
            <a:endParaRPr lang="en-US" dirty="0"/>
          </a:p>
        </p:txBody>
      </p:sp>
      <p:sp>
        <p:nvSpPr>
          <p:cNvPr id="4" name="Rectangle 9"/>
          <p:cNvSpPr>
            <a:spLocks noGrp="1" noChangeArrowheads="1"/>
          </p:cNvSpPr>
          <p:nvPr>
            <p:ph type="sldNum" sz="quarter" idx="11"/>
          </p:nvPr>
        </p:nvSpPr>
        <p:spPr>
          <a:ln/>
        </p:spPr>
        <p:txBody>
          <a:bodyPr/>
          <a:lstStyle>
            <a:lvl1pPr>
              <a:defRPr/>
            </a:lvl1pPr>
          </a:lstStyle>
          <a:p>
            <a:pPr>
              <a:defRPr/>
            </a:pPr>
            <a:fld id="{1C29F847-CAB5-4475-B117-07067F98509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r>
              <a:rPr lang="en-US"/>
              <a:t>12/5/2011</a:t>
            </a:r>
            <a:endParaRPr lang="en-US" dirty="0"/>
          </a:p>
        </p:txBody>
      </p:sp>
      <p:sp>
        <p:nvSpPr>
          <p:cNvPr id="3" name="Rectangle 9"/>
          <p:cNvSpPr>
            <a:spLocks noGrp="1" noChangeArrowheads="1"/>
          </p:cNvSpPr>
          <p:nvPr>
            <p:ph type="sldNum" sz="quarter" idx="11"/>
          </p:nvPr>
        </p:nvSpPr>
        <p:spPr>
          <a:ln/>
        </p:spPr>
        <p:txBody>
          <a:bodyPr/>
          <a:lstStyle>
            <a:lvl1pPr>
              <a:defRPr/>
            </a:lvl1pPr>
          </a:lstStyle>
          <a:p>
            <a:pPr>
              <a:defRPr/>
            </a:pPr>
            <a:fld id="{E451191E-2341-4C78-99A5-31FA273C822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r>
              <a:rPr lang="en-US"/>
              <a:t>12/5/2011</a:t>
            </a: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016AD042-D4AB-441C-8DFD-0EAAA1487B1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r>
              <a:rPr lang="en-US"/>
              <a:t>12/5/2011</a:t>
            </a: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F775FC43-E24B-4C8F-8C5F-F1023E69A19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0" y="0"/>
            <a:ext cx="304800" cy="6858000"/>
          </a:xfrm>
          <a:prstGeom prst="rect">
            <a:avLst/>
          </a:prstGeom>
          <a:solidFill>
            <a:srgbClr val="2C465A"/>
          </a:solidFill>
          <a:ln w="9525">
            <a:noFill/>
            <a:miter lim="800000"/>
            <a:headEnd/>
            <a:tailEnd/>
          </a:ln>
          <a:effectLst/>
        </p:spPr>
        <p:txBody>
          <a:bodyPr wrap="none" anchor="ctr"/>
          <a:lstStyle/>
          <a:p>
            <a:pPr>
              <a:defRPr/>
            </a:pPr>
            <a:endParaRPr lang="en-US"/>
          </a:p>
        </p:txBody>
      </p:sp>
      <p:sp>
        <p:nvSpPr>
          <p:cNvPr id="1027" name="Rectangle 3"/>
          <p:cNvSpPr>
            <a:spLocks noGrp="1" noChangeArrowheads="1"/>
          </p:cNvSpPr>
          <p:nvPr>
            <p:ph type="title"/>
          </p:nvPr>
        </p:nvSpPr>
        <p:spPr bwMode="auto">
          <a:xfrm>
            <a:off x="457200" y="152400"/>
            <a:ext cx="82296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609600" y="9906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365" name="Line 5"/>
          <p:cNvSpPr>
            <a:spLocks noChangeShapeType="1"/>
          </p:cNvSpPr>
          <p:nvPr/>
        </p:nvSpPr>
        <p:spPr bwMode="auto">
          <a:xfrm>
            <a:off x="0" y="762000"/>
            <a:ext cx="9144000" cy="0"/>
          </a:xfrm>
          <a:prstGeom prst="line">
            <a:avLst/>
          </a:prstGeom>
          <a:noFill/>
          <a:ln w="19050">
            <a:solidFill>
              <a:srgbClr val="808080"/>
            </a:solidFill>
            <a:round/>
            <a:headEnd/>
            <a:tailEnd/>
          </a:ln>
          <a:effectLst/>
        </p:spPr>
        <p:txBody>
          <a:bodyPr/>
          <a:lstStyle/>
          <a:p>
            <a:pPr>
              <a:defRPr/>
            </a:pPr>
            <a:endParaRPr lang="en-US"/>
          </a:p>
        </p:txBody>
      </p:sp>
      <p:sp>
        <p:nvSpPr>
          <p:cNvPr id="15366" name="Line 6"/>
          <p:cNvSpPr>
            <a:spLocks noChangeShapeType="1"/>
          </p:cNvSpPr>
          <p:nvPr/>
        </p:nvSpPr>
        <p:spPr bwMode="auto">
          <a:xfrm>
            <a:off x="0" y="715963"/>
            <a:ext cx="9144000" cy="0"/>
          </a:xfrm>
          <a:prstGeom prst="line">
            <a:avLst/>
          </a:prstGeom>
          <a:noFill/>
          <a:ln w="19050">
            <a:solidFill>
              <a:srgbClr val="008AB0"/>
            </a:solidFill>
            <a:round/>
            <a:headEnd/>
            <a:tailEnd/>
          </a:ln>
          <a:effectLst/>
        </p:spPr>
        <p:txBody>
          <a:bodyPr/>
          <a:lstStyle/>
          <a:p>
            <a:pPr>
              <a:defRPr/>
            </a:pPr>
            <a:endParaRPr lang="en-US"/>
          </a:p>
        </p:txBody>
      </p:sp>
      <p:sp>
        <p:nvSpPr>
          <p:cNvPr id="15367" name="Line 7"/>
          <p:cNvSpPr>
            <a:spLocks noChangeShapeType="1"/>
          </p:cNvSpPr>
          <p:nvPr/>
        </p:nvSpPr>
        <p:spPr bwMode="auto">
          <a:xfrm>
            <a:off x="338138" y="0"/>
            <a:ext cx="0" cy="6864350"/>
          </a:xfrm>
          <a:prstGeom prst="line">
            <a:avLst/>
          </a:prstGeom>
          <a:noFill/>
          <a:ln w="19050">
            <a:solidFill>
              <a:srgbClr val="808080"/>
            </a:solidFill>
            <a:round/>
            <a:headEnd/>
            <a:tailEnd/>
          </a:ln>
          <a:effectLst/>
        </p:spPr>
        <p:txBody>
          <a:bodyPr/>
          <a:lstStyle/>
          <a:p>
            <a:pPr>
              <a:defRPr/>
            </a:pPr>
            <a:endParaRPr lang="en-US"/>
          </a:p>
        </p:txBody>
      </p:sp>
      <p:sp>
        <p:nvSpPr>
          <p:cNvPr id="15368" name="Rectangle 8"/>
          <p:cNvSpPr>
            <a:spLocks noGrp="1" noChangeArrowheads="1"/>
          </p:cNvSpPr>
          <p:nvPr>
            <p:ph type="dt" sz="half" idx="2"/>
          </p:nvPr>
        </p:nvSpPr>
        <p:spPr bwMode="auto">
          <a:xfrm>
            <a:off x="3962400" y="6702425"/>
            <a:ext cx="990600" cy="155575"/>
          </a:xfrm>
          <a:prstGeom prst="rect">
            <a:avLst/>
          </a:prstGeom>
          <a:noFill/>
          <a:ln w="9525">
            <a:noFill/>
            <a:miter lim="800000"/>
            <a:headEnd/>
            <a:tailEnd/>
          </a:ln>
          <a:effectLst/>
        </p:spPr>
        <p:txBody>
          <a:bodyPr vert="horz" wrap="none" lIns="0" tIns="0" rIns="0" bIns="0" numCol="1" anchor="ctr" anchorCtr="1" compatLnSpc="1">
            <a:prstTxWarp prst="textNoShape">
              <a:avLst/>
            </a:prstTxWarp>
          </a:bodyPr>
          <a:lstStyle>
            <a:lvl1pPr algn="ctr" eaLnBrk="0" hangingPunct="0">
              <a:defRPr sz="800" b="0">
                <a:solidFill>
                  <a:srgbClr val="333333"/>
                </a:solidFill>
              </a:defRPr>
            </a:lvl1pPr>
          </a:lstStyle>
          <a:p>
            <a:pPr>
              <a:defRPr/>
            </a:pPr>
            <a:r>
              <a:rPr lang="en-US"/>
              <a:t>12/5/2011</a:t>
            </a:r>
            <a:endParaRPr lang="en-US" dirty="0"/>
          </a:p>
        </p:txBody>
      </p:sp>
      <p:sp>
        <p:nvSpPr>
          <p:cNvPr id="15369" name="Rectangle 9"/>
          <p:cNvSpPr>
            <a:spLocks noGrp="1" noChangeArrowheads="1"/>
          </p:cNvSpPr>
          <p:nvPr>
            <p:ph type="sldNum" sz="quarter" idx="4"/>
          </p:nvPr>
        </p:nvSpPr>
        <p:spPr bwMode="auto">
          <a:xfrm>
            <a:off x="0" y="6689725"/>
            <a:ext cx="304800" cy="155575"/>
          </a:xfrm>
          <a:prstGeom prst="rect">
            <a:avLst/>
          </a:prstGeom>
          <a:noFill/>
          <a:ln w="9525">
            <a:noFill/>
            <a:miter lim="800000"/>
            <a:headEnd/>
            <a:tailEnd/>
          </a:ln>
          <a:effectLst/>
        </p:spPr>
        <p:txBody>
          <a:bodyPr vert="horz" wrap="none" lIns="0" tIns="0" rIns="0" bIns="0" numCol="1" anchor="ctr" anchorCtr="0" compatLnSpc="1">
            <a:prstTxWarp prst="textNoShape">
              <a:avLst/>
            </a:prstTxWarp>
          </a:bodyPr>
          <a:lstStyle>
            <a:lvl1pPr algn="ctr" eaLnBrk="0" hangingPunct="0">
              <a:defRPr sz="1000" b="0">
                <a:solidFill>
                  <a:schemeClr val="bg1"/>
                </a:solidFill>
                <a:latin typeface="Palatino Linotype" pitchFamily="18" charset="0"/>
              </a:defRPr>
            </a:lvl1pPr>
          </a:lstStyle>
          <a:p>
            <a:pPr>
              <a:defRPr/>
            </a:pPr>
            <a:fld id="{AB739316-F69A-458F-8445-969A09532241}" type="slidenum">
              <a:rPr lang="en-US"/>
              <a:pPr>
                <a:defRPr/>
              </a:pPr>
              <a:t>‹#›</a:t>
            </a:fld>
            <a:endParaRPr lang="en-US"/>
          </a:p>
        </p:txBody>
      </p:sp>
      <p:sp>
        <p:nvSpPr>
          <p:cNvPr id="15370" name="Text Box 10"/>
          <p:cNvSpPr txBox="1">
            <a:spLocks noChangeArrowheads="1"/>
          </p:cNvSpPr>
          <p:nvPr/>
        </p:nvSpPr>
        <p:spPr bwMode="auto">
          <a:xfrm>
            <a:off x="457200" y="6702425"/>
            <a:ext cx="2286000" cy="122238"/>
          </a:xfrm>
          <a:prstGeom prst="rect">
            <a:avLst/>
          </a:prstGeom>
          <a:noFill/>
          <a:ln w="9525">
            <a:noFill/>
            <a:miter lim="800000"/>
            <a:headEnd/>
            <a:tailEnd/>
          </a:ln>
          <a:effectLst/>
        </p:spPr>
        <p:txBody>
          <a:bodyPr lIns="0" tIns="0" rIns="0" bIns="0" anchor="b">
            <a:spAutoFit/>
          </a:bodyPr>
          <a:lstStyle/>
          <a:p>
            <a:pPr eaLnBrk="0" hangingPunct="0">
              <a:defRPr/>
            </a:pPr>
            <a:r>
              <a:rPr lang="en-US" sz="800" b="0" dirty="0">
                <a:solidFill>
                  <a:srgbClr val="333333"/>
                </a:solidFill>
                <a:latin typeface="Palatino Linotype" pitchFamily="18" charset="0"/>
              </a:rPr>
              <a:t>Clinical Outreach Systems -COE </a:t>
            </a:r>
          </a:p>
        </p:txBody>
      </p:sp>
      <p:pic>
        <p:nvPicPr>
          <p:cNvPr id="1035" name="Picture 12" descr="Partners Founded By_08"/>
          <p:cNvPicPr>
            <a:picLocks noChangeAspect="1" noChangeArrowheads="1"/>
          </p:cNvPicPr>
          <p:nvPr/>
        </p:nvPicPr>
        <p:blipFill>
          <a:blip r:embed="rId13"/>
          <a:srcRect/>
          <a:stretch>
            <a:fillRect/>
          </a:stretch>
        </p:blipFill>
        <p:spPr bwMode="auto">
          <a:xfrm>
            <a:off x="6645275" y="6553200"/>
            <a:ext cx="2270125" cy="2746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3"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hdr="0" ftr="0" dt="0"/>
  <p:txStyles>
    <p:titleStyle>
      <a:lvl1pPr algn="l" rtl="0" eaLnBrk="0" fontAlgn="base" hangingPunct="0">
        <a:spcBef>
          <a:spcPct val="0"/>
        </a:spcBef>
        <a:spcAft>
          <a:spcPct val="0"/>
        </a:spcAft>
        <a:defRPr sz="3000" b="1">
          <a:solidFill>
            <a:srgbClr val="808080"/>
          </a:solidFill>
          <a:latin typeface="+mj-lt"/>
          <a:ea typeface="+mj-ea"/>
          <a:cs typeface="+mj-cs"/>
        </a:defRPr>
      </a:lvl1pPr>
      <a:lvl2pPr algn="l" rtl="0" eaLnBrk="0" fontAlgn="base" hangingPunct="0">
        <a:spcBef>
          <a:spcPct val="0"/>
        </a:spcBef>
        <a:spcAft>
          <a:spcPct val="0"/>
        </a:spcAft>
        <a:defRPr sz="3000" b="1">
          <a:solidFill>
            <a:srgbClr val="808080"/>
          </a:solidFill>
          <a:latin typeface="Arial" charset="0"/>
        </a:defRPr>
      </a:lvl2pPr>
      <a:lvl3pPr algn="l" rtl="0" eaLnBrk="0" fontAlgn="base" hangingPunct="0">
        <a:spcBef>
          <a:spcPct val="0"/>
        </a:spcBef>
        <a:spcAft>
          <a:spcPct val="0"/>
        </a:spcAft>
        <a:defRPr sz="3000" b="1">
          <a:solidFill>
            <a:srgbClr val="808080"/>
          </a:solidFill>
          <a:latin typeface="Arial" charset="0"/>
        </a:defRPr>
      </a:lvl3pPr>
      <a:lvl4pPr algn="l" rtl="0" eaLnBrk="0" fontAlgn="base" hangingPunct="0">
        <a:spcBef>
          <a:spcPct val="0"/>
        </a:spcBef>
        <a:spcAft>
          <a:spcPct val="0"/>
        </a:spcAft>
        <a:defRPr sz="3000" b="1">
          <a:solidFill>
            <a:srgbClr val="808080"/>
          </a:solidFill>
          <a:latin typeface="Arial" charset="0"/>
        </a:defRPr>
      </a:lvl4pPr>
      <a:lvl5pPr algn="l" rtl="0" eaLnBrk="0" fontAlgn="base" hangingPunct="0">
        <a:spcBef>
          <a:spcPct val="0"/>
        </a:spcBef>
        <a:spcAft>
          <a:spcPct val="0"/>
        </a:spcAft>
        <a:defRPr sz="3000" b="1">
          <a:solidFill>
            <a:srgbClr val="808080"/>
          </a:solidFill>
          <a:latin typeface="Arial" charset="0"/>
        </a:defRPr>
      </a:lvl5pPr>
      <a:lvl6pPr marL="457200" algn="l" rtl="0" fontAlgn="base">
        <a:spcBef>
          <a:spcPct val="0"/>
        </a:spcBef>
        <a:spcAft>
          <a:spcPct val="0"/>
        </a:spcAft>
        <a:defRPr sz="3000" b="1">
          <a:solidFill>
            <a:srgbClr val="808080"/>
          </a:solidFill>
          <a:latin typeface="Arial" charset="0"/>
        </a:defRPr>
      </a:lvl6pPr>
      <a:lvl7pPr marL="914400" algn="l" rtl="0" fontAlgn="base">
        <a:spcBef>
          <a:spcPct val="0"/>
        </a:spcBef>
        <a:spcAft>
          <a:spcPct val="0"/>
        </a:spcAft>
        <a:defRPr sz="3000" b="1">
          <a:solidFill>
            <a:srgbClr val="808080"/>
          </a:solidFill>
          <a:latin typeface="Arial" charset="0"/>
        </a:defRPr>
      </a:lvl7pPr>
      <a:lvl8pPr marL="1371600" algn="l" rtl="0" fontAlgn="base">
        <a:spcBef>
          <a:spcPct val="0"/>
        </a:spcBef>
        <a:spcAft>
          <a:spcPct val="0"/>
        </a:spcAft>
        <a:defRPr sz="3000" b="1">
          <a:solidFill>
            <a:srgbClr val="808080"/>
          </a:solidFill>
          <a:latin typeface="Arial" charset="0"/>
        </a:defRPr>
      </a:lvl8pPr>
      <a:lvl9pPr marL="1828800" algn="l" rtl="0" fontAlgn="base">
        <a:spcBef>
          <a:spcPct val="0"/>
        </a:spcBef>
        <a:spcAft>
          <a:spcPct val="0"/>
        </a:spcAft>
        <a:defRPr sz="3000" b="1">
          <a:solidFill>
            <a:srgbClr val="808080"/>
          </a:solidFill>
          <a:latin typeface="Arial" charset="0"/>
        </a:defRPr>
      </a:lvl9pPr>
    </p:titleStyle>
    <p:bodyStyle>
      <a:lvl1pPr marL="342900" indent="-342900" algn="l" rtl="0" eaLnBrk="0" fontAlgn="base" hangingPunct="0">
        <a:spcBef>
          <a:spcPct val="20000"/>
        </a:spcBef>
        <a:spcAft>
          <a:spcPct val="0"/>
        </a:spcAft>
        <a:buClr>
          <a:schemeClr val="bg2"/>
        </a:buClr>
        <a:buFont typeface="Wingdings" pitchFamily="2" charset="2"/>
        <a:buChar char="§"/>
        <a:defRPr sz="2400">
          <a:solidFill>
            <a:srgbClr val="333333"/>
          </a:solidFill>
          <a:latin typeface="+mn-lt"/>
          <a:ea typeface="+mn-ea"/>
          <a:cs typeface="+mn-cs"/>
        </a:defRPr>
      </a:lvl1pPr>
      <a:lvl2pPr marL="742950" indent="-285750" algn="l" rtl="0" eaLnBrk="0" fontAlgn="base" hangingPunct="0">
        <a:spcBef>
          <a:spcPct val="20000"/>
        </a:spcBef>
        <a:spcAft>
          <a:spcPct val="0"/>
        </a:spcAft>
        <a:buClr>
          <a:schemeClr val="bg2"/>
        </a:buClr>
        <a:buFont typeface="Wingdings" pitchFamily="2" charset="2"/>
        <a:buChar char="§"/>
        <a:defRPr sz="2000">
          <a:solidFill>
            <a:srgbClr val="333333"/>
          </a:solidFill>
          <a:latin typeface="+mn-lt"/>
        </a:defRPr>
      </a:lvl2pPr>
      <a:lvl3pPr marL="1143000" indent="-228600" algn="l" rtl="0" eaLnBrk="0" fontAlgn="base" hangingPunct="0">
        <a:spcBef>
          <a:spcPct val="20000"/>
        </a:spcBef>
        <a:spcAft>
          <a:spcPct val="0"/>
        </a:spcAft>
        <a:buClr>
          <a:schemeClr val="bg2"/>
        </a:buClr>
        <a:buFont typeface="Wingdings" pitchFamily="2" charset="2"/>
        <a:buChar char="§"/>
        <a:defRPr sz="2400">
          <a:solidFill>
            <a:srgbClr val="333333"/>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sz="1600">
          <a:solidFill>
            <a:srgbClr val="333333"/>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1400">
          <a:solidFill>
            <a:srgbClr val="333333"/>
          </a:solidFill>
          <a:latin typeface="+mn-lt"/>
        </a:defRPr>
      </a:lvl5pPr>
      <a:lvl6pPr marL="2514600" indent="-228600" algn="l" rtl="0" fontAlgn="base">
        <a:spcBef>
          <a:spcPct val="20000"/>
        </a:spcBef>
        <a:spcAft>
          <a:spcPct val="0"/>
        </a:spcAft>
        <a:buClr>
          <a:schemeClr val="bg2"/>
        </a:buClr>
        <a:buFont typeface="Wingdings" pitchFamily="2" charset="2"/>
        <a:buChar char="§"/>
        <a:defRPr sz="1400">
          <a:solidFill>
            <a:srgbClr val="333333"/>
          </a:solidFill>
          <a:latin typeface="+mn-lt"/>
        </a:defRPr>
      </a:lvl6pPr>
      <a:lvl7pPr marL="2971800" indent="-228600" algn="l" rtl="0" fontAlgn="base">
        <a:spcBef>
          <a:spcPct val="20000"/>
        </a:spcBef>
        <a:spcAft>
          <a:spcPct val="0"/>
        </a:spcAft>
        <a:buClr>
          <a:schemeClr val="bg2"/>
        </a:buClr>
        <a:buFont typeface="Wingdings" pitchFamily="2" charset="2"/>
        <a:buChar char="§"/>
        <a:defRPr sz="1400">
          <a:solidFill>
            <a:srgbClr val="333333"/>
          </a:solidFill>
          <a:latin typeface="+mn-lt"/>
        </a:defRPr>
      </a:lvl7pPr>
      <a:lvl8pPr marL="3429000" indent="-228600" algn="l" rtl="0" fontAlgn="base">
        <a:spcBef>
          <a:spcPct val="20000"/>
        </a:spcBef>
        <a:spcAft>
          <a:spcPct val="0"/>
        </a:spcAft>
        <a:buClr>
          <a:schemeClr val="bg2"/>
        </a:buClr>
        <a:buFont typeface="Wingdings" pitchFamily="2" charset="2"/>
        <a:buChar char="§"/>
        <a:defRPr sz="1400">
          <a:solidFill>
            <a:srgbClr val="333333"/>
          </a:solidFill>
          <a:latin typeface="+mn-lt"/>
        </a:defRPr>
      </a:lvl8pPr>
      <a:lvl9pPr marL="3886200" indent="-228600" algn="l" rtl="0" fontAlgn="base">
        <a:spcBef>
          <a:spcPct val="20000"/>
        </a:spcBef>
        <a:spcAft>
          <a:spcPct val="0"/>
        </a:spcAft>
        <a:buClr>
          <a:schemeClr val="bg2"/>
        </a:buClr>
        <a:buFont typeface="Wingdings" pitchFamily="2" charset="2"/>
        <a:buChar char="§"/>
        <a:defRPr sz="1400">
          <a:solidFill>
            <a:srgbClr val="33333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p:txBody>
          <a:bodyPr/>
          <a:lstStyle/>
          <a:p>
            <a:pPr eaLnBrk="1" hangingPunct="1"/>
            <a:r>
              <a:rPr lang="en-US" smtClean="0"/>
              <a:t>BOE /BPAA </a:t>
            </a:r>
            <a:br>
              <a:rPr lang="en-US" smtClean="0"/>
            </a:br>
            <a:r>
              <a:rPr lang="en-US" smtClean="0"/>
              <a:t>Release to Process</a:t>
            </a:r>
            <a:endParaRPr lang="en-US" sz="1800" b="0" i="1"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r>
              <a:rPr lang="en-US" smtClean="0"/>
              <a:t>Release to Process</a:t>
            </a:r>
          </a:p>
        </p:txBody>
      </p:sp>
      <p:sp>
        <p:nvSpPr>
          <p:cNvPr id="19458" name="Content Placeholder 2"/>
          <p:cNvSpPr>
            <a:spLocks noGrp="1"/>
          </p:cNvSpPr>
          <p:nvPr>
            <p:ph idx="1"/>
          </p:nvPr>
        </p:nvSpPr>
        <p:spPr>
          <a:xfrm>
            <a:off x="609600" y="990600"/>
            <a:ext cx="8229600" cy="5105400"/>
          </a:xfrm>
        </p:spPr>
        <p:txBody>
          <a:bodyPr/>
          <a:lstStyle/>
          <a:p>
            <a:pPr eaLnBrk="1" hangingPunct="1"/>
            <a:r>
              <a:rPr lang="en-US" sz="2000" smtClean="0"/>
              <a:t>Release to Process is an enhancement to biotherapy orders that accommodates releasing product to the lab for further processing.</a:t>
            </a:r>
          </a:p>
          <a:p>
            <a:pPr eaLnBrk="1" hangingPunct="1"/>
            <a:r>
              <a:rPr lang="en-US" sz="2000" smtClean="0"/>
              <a:t>Writing the order: The reprocessing is initiated as a release order with the selection of a Release to Process template. On completing the release order, the provider is prompted to write the associated process order.  </a:t>
            </a:r>
          </a:p>
          <a:p>
            <a:pPr eaLnBrk="1" hangingPunct="1"/>
            <a:r>
              <a:rPr lang="en-US" sz="2000" smtClean="0"/>
              <a:t>The release and process orders that are generated are linked together</a:t>
            </a:r>
            <a:r>
              <a:rPr lang="en-US" sz="2000" smtClean="0">
                <a:cs typeface="Arial" charset="0"/>
              </a:rPr>
              <a:t>—</a:t>
            </a:r>
            <a:r>
              <a:rPr lang="en-US" sz="2000" smtClean="0"/>
              <a:t>one cannot be created without the other.  If the release order is signed and the process order is then canceled, the release order is also canceled.  </a:t>
            </a:r>
          </a:p>
          <a:p>
            <a:pPr eaLnBrk="1" hangingPunct="1"/>
            <a:r>
              <a:rPr lang="en-US" sz="2000" smtClean="0"/>
              <a:t>Confirmation of the orders by nursing must be completed in sequence. First the release order must be confirmed to lab, then the process order. </a:t>
            </a:r>
          </a:p>
          <a:p>
            <a:pPr eaLnBrk="1" hangingPunct="1"/>
            <a:r>
              <a:rPr lang="en-US" sz="2000" smtClean="0"/>
              <a:t>In BPAA, the lab must complete the release order before the process order.   </a:t>
            </a:r>
          </a:p>
        </p:txBody>
      </p:sp>
      <p:sp>
        <p:nvSpPr>
          <p:cNvPr id="19459" name="Slide Number Placeholder 3"/>
          <p:cNvSpPr>
            <a:spLocks noGrp="1"/>
          </p:cNvSpPr>
          <p:nvPr>
            <p:ph type="sldNum" sz="quarter" idx="11"/>
          </p:nvPr>
        </p:nvSpPr>
        <p:spPr>
          <a:noFill/>
        </p:spPr>
        <p:txBody>
          <a:bodyPr/>
          <a:lstStyle/>
          <a:p>
            <a:fld id="{585415EB-AF6D-4B15-935E-286FE684FC18}" type="slidenum">
              <a:rPr lang="en-US" smtClean="0"/>
              <a:pPr/>
              <a:t>2</a:t>
            </a:fld>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US" smtClean="0"/>
              <a:t>Release to Process Template</a:t>
            </a:r>
          </a:p>
        </p:txBody>
      </p:sp>
      <p:sp>
        <p:nvSpPr>
          <p:cNvPr id="20482" name="Content Placeholder 2"/>
          <p:cNvSpPr>
            <a:spLocks noGrp="1"/>
          </p:cNvSpPr>
          <p:nvPr>
            <p:ph idx="1"/>
          </p:nvPr>
        </p:nvSpPr>
        <p:spPr>
          <a:xfrm>
            <a:off x="609600" y="990600"/>
            <a:ext cx="8229600" cy="5029200"/>
          </a:xfrm>
        </p:spPr>
        <p:txBody>
          <a:bodyPr/>
          <a:lstStyle/>
          <a:p>
            <a:pPr eaLnBrk="1" hangingPunct="1">
              <a:buFont typeface="Wingdings" pitchFamily="2" charset="2"/>
              <a:buNone/>
            </a:pPr>
            <a:r>
              <a:rPr lang="en-US" sz="2000" smtClean="0"/>
              <a:t>	</a:t>
            </a:r>
          </a:p>
        </p:txBody>
      </p:sp>
      <p:sp>
        <p:nvSpPr>
          <p:cNvPr id="20483" name="Slide Number Placeholder 3"/>
          <p:cNvSpPr>
            <a:spLocks noGrp="1"/>
          </p:cNvSpPr>
          <p:nvPr>
            <p:ph type="sldNum" sz="quarter" idx="11"/>
          </p:nvPr>
        </p:nvSpPr>
        <p:spPr>
          <a:noFill/>
        </p:spPr>
        <p:txBody>
          <a:bodyPr/>
          <a:lstStyle/>
          <a:p>
            <a:fld id="{991EAD31-285F-4A12-8D48-75A35AF78FE0}" type="slidenum">
              <a:rPr lang="en-US" smtClean="0"/>
              <a:pPr/>
              <a:t>3</a:t>
            </a:fld>
            <a:endParaRPr lang="en-US" smtClean="0"/>
          </a:p>
        </p:txBody>
      </p:sp>
      <p:sp>
        <p:nvSpPr>
          <p:cNvPr id="20484" name="Rectangle 6"/>
          <p:cNvSpPr>
            <a:spLocks noChangeArrowheads="1"/>
          </p:cNvSpPr>
          <p:nvPr/>
        </p:nvSpPr>
        <p:spPr bwMode="auto">
          <a:xfrm>
            <a:off x="1143000" y="5105400"/>
            <a:ext cx="533400" cy="381000"/>
          </a:xfrm>
          <a:prstGeom prst="rect">
            <a:avLst/>
          </a:prstGeom>
          <a:noFill/>
          <a:ln w="12700" algn="ctr">
            <a:solidFill>
              <a:srgbClr val="C00000">
                <a:alpha val="0"/>
              </a:srgbClr>
            </a:solidFill>
            <a:round/>
            <a:headEnd type="none" w="sm" len="sm"/>
            <a:tailEnd type="none" w="sm" len="sm"/>
          </a:ln>
        </p:spPr>
        <p:txBody>
          <a:bodyPr/>
          <a:lstStyle/>
          <a:p>
            <a:endParaRPr lang="en-US"/>
          </a:p>
        </p:txBody>
      </p:sp>
      <p:pic>
        <p:nvPicPr>
          <p:cNvPr id="20485" name="Picture 12"/>
          <p:cNvPicPr>
            <a:picLocks noChangeAspect="1" noChangeArrowheads="1"/>
          </p:cNvPicPr>
          <p:nvPr/>
        </p:nvPicPr>
        <p:blipFill>
          <a:blip r:embed="rId3"/>
          <a:srcRect l="937" t="15442" r="12187" b="2574"/>
          <a:stretch>
            <a:fillRect/>
          </a:stretch>
        </p:blipFill>
        <p:spPr bwMode="auto">
          <a:xfrm>
            <a:off x="685800" y="838200"/>
            <a:ext cx="7543800" cy="5432425"/>
          </a:xfrm>
          <a:prstGeom prst="rect">
            <a:avLst/>
          </a:prstGeom>
          <a:noFill/>
          <a:ln w="9525">
            <a:noFill/>
            <a:miter lim="800000"/>
            <a:headEnd/>
            <a:tailEnd/>
          </a:ln>
        </p:spPr>
      </p:pic>
      <p:sp>
        <p:nvSpPr>
          <p:cNvPr id="20486" name="Oval 13"/>
          <p:cNvSpPr>
            <a:spLocks noChangeArrowheads="1"/>
          </p:cNvSpPr>
          <p:nvPr/>
        </p:nvSpPr>
        <p:spPr bwMode="auto">
          <a:xfrm>
            <a:off x="6400800" y="2133600"/>
            <a:ext cx="1447800" cy="838200"/>
          </a:xfrm>
          <a:prstGeom prst="ellipse">
            <a:avLst/>
          </a:prstGeom>
          <a:noFill/>
          <a:ln w="25400" algn="ctr">
            <a:solidFill>
              <a:srgbClr val="C00000"/>
            </a:solidFill>
            <a:round/>
            <a:headEnd type="none" w="sm" len="sm"/>
            <a:tailEnd type="none" w="sm" len="sm"/>
          </a:ln>
        </p:spPr>
        <p:txBody>
          <a:bodyPr/>
          <a:lstStyle/>
          <a:p>
            <a:endParaRPr lang="en-US"/>
          </a:p>
        </p:txBody>
      </p:sp>
      <p:pic>
        <p:nvPicPr>
          <p:cNvPr id="20491" name="Picture 12"/>
          <p:cNvPicPr>
            <a:picLocks noChangeAspect="1" noChangeArrowheads="1"/>
          </p:cNvPicPr>
          <p:nvPr/>
        </p:nvPicPr>
        <p:blipFill>
          <a:blip r:embed="rId3"/>
          <a:srcRect l="68437" t="38606" r="17813" b="56622"/>
          <a:stretch>
            <a:fillRect/>
          </a:stretch>
        </p:blipFill>
        <p:spPr bwMode="auto">
          <a:xfrm>
            <a:off x="5105400" y="2895600"/>
            <a:ext cx="3325813" cy="87788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mtClean="0"/>
              <a:t>Process Order Prompt</a:t>
            </a:r>
          </a:p>
        </p:txBody>
      </p:sp>
      <p:pic>
        <p:nvPicPr>
          <p:cNvPr id="28676" name="Picture 17"/>
          <p:cNvPicPr>
            <a:picLocks noChangeAspect="1" noChangeArrowheads="1"/>
          </p:cNvPicPr>
          <p:nvPr/>
        </p:nvPicPr>
        <p:blipFill>
          <a:blip r:embed="rId2"/>
          <a:srcRect/>
          <a:stretch>
            <a:fillRect/>
          </a:stretch>
        </p:blipFill>
        <p:spPr bwMode="auto">
          <a:xfrm>
            <a:off x="609600" y="1981200"/>
            <a:ext cx="6096000" cy="4348163"/>
          </a:xfrm>
          <a:prstGeom prst="rect">
            <a:avLst/>
          </a:prstGeom>
          <a:noFill/>
          <a:ln w="9525">
            <a:noFill/>
            <a:miter lim="800000"/>
            <a:headEnd/>
            <a:tailEnd/>
          </a:ln>
        </p:spPr>
      </p:pic>
      <p:sp>
        <p:nvSpPr>
          <p:cNvPr id="28677" name="Text Box 5"/>
          <p:cNvSpPr txBox="1">
            <a:spLocks noChangeArrowheads="1"/>
          </p:cNvSpPr>
          <p:nvPr/>
        </p:nvSpPr>
        <p:spPr bwMode="auto">
          <a:xfrm>
            <a:off x="6934200" y="2133600"/>
            <a:ext cx="2019300" cy="4054475"/>
          </a:xfrm>
          <a:prstGeom prst="rect">
            <a:avLst/>
          </a:prstGeom>
          <a:noFill/>
          <a:ln w="9525">
            <a:noFill/>
            <a:miter lim="800000"/>
            <a:headEnd/>
            <a:tailEnd/>
          </a:ln>
          <a:effectLst/>
        </p:spPr>
        <p:txBody>
          <a:bodyPr>
            <a:spAutoFit/>
          </a:bodyPr>
          <a:lstStyle/>
          <a:p>
            <a:r>
              <a:rPr lang="en-US" sz="2000" b="0">
                <a:solidFill>
                  <a:srgbClr val="333333"/>
                </a:solidFill>
              </a:rPr>
              <a:t>Selecting No at the prompt cancels the Release order and puts the product back into the patient’s inventory.</a:t>
            </a:r>
          </a:p>
          <a:p>
            <a:r>
              <a:rPr lang="en-US" sz="2000" b="0">
                <a:solidFill>
                  <a:srgbClr val="333333"/>
                </a:solidFill>
              </a:rPr>
              <a:t> </a:t>
            </a:r>
          </a:p>
          <a:p>
            <a:r>
              <a:rPr lang="en-US" sz="2000" b="0">
                <a:solidFill>
                  <a:srgbClr val="333333"/>
                </a:solidFill>
              </a:rPr>
              <a:t>Selecting Yes starts the process order.</a:t>
            </a:r>
            <a:endParaRPr lang="en-US" sz="2000"/>
          </a:p>
        </p:txBody>
      </p:sp>
      <p:sp>
        <p:nvSpPr>
          <p:cNvPr id="28678" name="Text Box 6"/>
          <p:cNvSpPr txBox="1">
            <a:spLocks noChangeArrowheads="1"/>
          </p:cNvSpPr>
          <p:nvPr/>
        </p:nvSpPr>
        <p:spPr bwMode="auto">
          <a:xfrm>
            <a:off x="533400" y="838200"/>
            <a:ext cx="8382000" cy="1006475"/>
          </a:xfrm>
          <a:prstGeom prst="rect">
            <a:avLst/>
          </a:prstGeom>
          <a:noFill/>
          <a:ln w="9525">
            <a:noFill/>
            <a:miter lim="800000"/>
            <a:headEnd/>
            <a:tailEnd/>
          </a:ln>
          <a:effectLst/>
        </p:spPr>
        <p:txBody>
          <a:bodyPr>
            <a:spAutoFit/>
          </a:bodyPr>
          <a:lstStyle/>
          <a:p>
            <a:r>
              <a:rPr lang="en-US" sz="2000" b="0">
                <a:solidFill>
                  <a:srgbClr val="333333"/>
                </a:solidFill>
              </a:rPr>
              <a:t>On signing a release order written with a Release to Process template, the ordering provider is prompted to continue with the associated process order.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US" smtClean="0"/>
              <a:t>Release to Process</a:t>
            </a:r>
          </a:p>
        </p:txBody>
      </p:sp>
      <p:sp>
        <p:nvSpPr>
          <p:cNvPr id="22531" name="Slide Number Placeholder 3"/>
          <p:cNvSpPr>
            <a:spLocks noGrp="1"/>
          </p:cNvSpPr>
          <p:nvPr>
            <p:ph type="sldNum" sz="quarter" idx="11"/>
          </p:nvPr>
        </p:nvSpPr>
        <p:spPr>
          <a:noFill/>
        </p:spPr>
        <p:txBody>
          <a:bodyPr/>
          <a:lstStyle/>
          <a:p>
            <a:fld id="{5C508EA3-E5E0-4F83-BE2B-4ABD1399F5C6}" type="slidenum">
              <a:rPr lang="en-US" smtClean="0"/>
              <a:pPr/>
              <a:t>5</a:t>
            </a:fld>
            <a:endParaRPr lang="en-US" smtClean="0"/>
          </a:p>
        </p:txBody>
      </p:sp>
      <p:pic>
        <p:nvPicPr>
          <p:cNvPr id="22536" name="Picture 4"/>
          <p:cNvPicPr>
            <a:picLocks noChangeAspect="1" noChangeArrowheads="1"/>
          </p:cNvPicPr>
          <p:nvPr/>
        </p:nvPicPr>
        <p:blipFill>
          <a:blip r:embed="rId2"/>
          <a:srcRect l="2812" t="15186" r="11250" b="1286"/>
          <a:stretch>
            <a:fillRect/>
          </a:stretch>
        </p:blipFill>
        <p:spPr bwMode="auto">
          <a:xfrm>
            <a:off x="762000" y="1066800"/>
            <a:ext cx="7967663" cy="5340350"/>
          </a:xfrm>
          <a:prstGeom prst="rect">
            <a:avLst/>
          </a:prstGeom>
          <a:noFill/>
          <a:ln w="9525">
            <a:noFill/>
            <a:miter lim="800000"/>
            <a:headEnd/>
            <a:tailEnd/>
          </a:ln>
        </p:spPr>
      </p:pic>
      <p:sp>
        <p:nvSpPr>
          <p:cNvPr id="22539" name="Text Box 11"/>
          <p:cNvSpPr txBox="1">
            <a:spLocks noChangeArrowheads="1"/>
          </p:cNvSpPr>
          <p:nvPr/>
        </p:nvSpPr>
        <p:spPr bwMode="auto">
          <a:xfrm>
            <a:off x="4648200" y="2438400"/>
            <a:ext cx="4267200" cy="1920875"/>
          </a:xfrm>
          <a:prstGeom prst="rect">
            <a:avLst/>
          </a:prstGeom>
          <a:solidFill>
            <a:schemeClr val="bg1"/>
          </a:solidFill>
          <a:ln w="9525">
            <a:noFill/>
            <a:miter lim="800000"/>
            <a:headEnd/>
            <a:tailEnd/>
          </a:ln>
          <a:effectLst/>
        </p:spPr>
        <p:txBody>
          <a:bodyPr>
            <a:spAutoFit/>
          </a:bodyPr>
          <a:lstStyle/>
          <a:p>
            <a:r>
              <a:rPr lang="en-US" sz="2000" b="0">
                <a:solidFill>
                  <a:srgbClr val="333333"/>
                </a:solidFill>
              </a:rPr>
              <a:t>The Collection location and Product Selected for the process order are automatically set to “</a:t>
            </a:r>
            <a:r>
              <a:rPr lang="en-US" sz="2000">
                <a:solidFill>
                  <a:srgbClr val="333333"/>
                </a:solidFill>
              </a:rPr>
              <a:t>ReProcess</a:t>
            </a:r>
            <a:r>
              <a:rPr lang="en-US" sz="2000" b="0">
                <a:solidFill>
                  <a:srgbClr val="333333"/>
                </a:solidFill>
              </a:rPr>
              <a:t>.”  </a:t>
            </a:r>
          </a:p>
          <a:p>
            <a:r>
              <a:rPr lang="en-US" sz="2000" b="0">
                <a:solidFill>
                  <a:srgbClr val="333333"/>
                </a:solidFill>
              </a:rPr>
              <a:t>The product selected for the release order displays, and is included in the printout of the order.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US" smtClean="0"/>
              <a:t>Release to Process</a:t>
            </a:r>
          </a:p>
        </p:txBody>
      </p:sp>
      <p:sp>
        <p:nvSpPr>
          <p:cNvPr id="24578" name="Content Placeholder 2"/>
          <p:cNvSpPr>
            <a:spLocks noGrp="1"/>
          </p:cNvSpPr>
          <p:nvPr>
            <p:ph idx="1"/>
          </p:nvPr>
        </p:nvSpPr>
        <p:spPr>
          <a:xfrm>
            <a:off x="609600" y="1752600"/>
            <a:ext cx="8229600" cy="5486400"/>
          </a:xfrm>
        </p:spPr>
        <p:txBody>
          <a:bodyPr/>
          <a:lstStyle/>
          <a:p>
            <a:pPr eaLnBrk="1" hangingPunct="1"/>
            <a:endParaRPr lang="en-US" sz="2000" smtClean="0"/>
          </a:p>
          <a:p>
            <a:pPr eaLnBrk="1" hangingPunct="1"/>
            <a:endParaRPr lang="en-US" sz="2000" b="1" smtClean="0"/>
          </a:p>
          <a:p>
            <a:pPr eaLnBrk="1" hangingPunct="1">
              <a:buFont typeface="Wingdings" pitchFamily="2" charset="2"/>
              <a:buNone/>
            </a:pPr>
            <a:endParaRPr lang="en-US" sz="2000" smtClean="0"/>
          </a:p>
        </p:txBody>
      </p:sp>
      <p:sp>
        <p:nvSpPr>
          <p:cNvPr id="24579" name="Slide Number Placeholder 3"/>
          <p:cNvSpPr>
            <a:spLocks noGrp="1"/>
          </p:cNvSpPr>
          <p:nvPr>
            <p:ph type="sldNum" sz="quarter" idx="11"/>
          </p:nvPr>
        </p:nvSpPr>
        <p:spPr>
          <a:noFill/>
        </p:spPr>
        <p:txBody>
          <a:bodyPr/>
          <a:lstStyle/>
          <a:p>
            <a:fld id="{2C2EEB33-C57E-463D-83FB-2D111F1CC248}" type="slidenum">
              <a:rPr lang="en-US" smtClean="0"/>
              <a:pPr/>
              <a:t>6</a:t>
            </a:fld>
            <a:endParaRPr lang="en-US" smtClean="0"/>
          </a:p>
        </p:txBody>
      </p:sp>
      <p:pic>
        <p:nvPicPr>
          <p:cNvPr id="24580" name="Picture 4"/>
          <p:cNvPicPr>
            <a:picLocks noChangeAspect="1" noChangeArrowheads="1"/>
          </p:cNvPicPr>
          <p:nvPr/>
        </p:nvPicPr>
        <p:blipFill>
          <a:blip r:embed="rId2"/>
          <a:srcRect l="1875" t="18530" r="18750" b="48643"/>
          <a:stretch>
            <a:fillRect/>
          </a:stretch>
        </p:blipFill>
        <p:spPr bwMode="auto">
          <a:xfrm>
            <a:off x="457200" y="2438400"/>
            <a:ext cx="8542338" cy="2571750"/>
          </a:xfrm>
          <a:prstGeom prst="rect">
            <a:avLst/>
          </a:prstGeom>
          <a:noFill/>
          <a:ln w="9525">
            <a:noFill/>
            <a:miter lim="800000"/>
            <a:headEnd/>
            <a:tailEnd/>
          </a:ln>
        </p:spPr>
      </p:pic>
      <p:sp>
        <p:nvSpPr>
          <p:cNvPr id="24583" name="Text Box 7"/>
          <p:cNvSpPr txBox="1">
            <a:spLocks noChangeArrowheads="1"/>
          </p:cNvSpPr>
          <p:nvPr/>
        </p:nvSpPr>
        <p:spPr bwMode="auto">
          <a:xfrm>
            <a:off x="2057400" y="838200"/>
            <a:ext cx="6019800" cy="1187450"/>
          </a:xfrm>
          <a:prstGeom prst="rect">
            <a:avLst/>
          </a:prstGeom>
          <a:noFill/>
          <a:ln w="9525">
            <a:noFill/>
            <a:miter lim="800000"/>
            <a:headEnd/>
            <a:tailEnd/>
          </a:ln>
          <a:effectLst/>
        </p:spPr>
        <p:txBody>
          <a:bodyPr>
            <a:spAutoFit/>
          </a:bodyPr>
          <a:lstStyle/>
          <a:p>
            <a:r>
              <a:rPr lang="en-US" sz="2400" b="0">
                <a:solidFill>
                  <a:srgbClr val="333333"/>
                </a:solidFill>
              </a:rPr>
              <a:t>Once the Process order is signed, the Release and Process orders are saved together to the patient’s BOE orders list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US" smtClean="0"/>
              <a:t>Release to Process Confirmation</a:t>
            </a:r>
          </a:p>
        </p:txBody>
      </p:sp>
      <p:sp>
        <p:nvSpPr>
          <p:cNvPr id="25603" name="Slide Number Placeholder 3"/>
          <p:cNvSpPr>
            <a:spLocks noGrp="1"/>
          </p:cNvSpPr>
          <p:nvPr>
            <p:ph type="sldNum" sz="quarter" idx="11"/>
          </p:nvPr>
        </p:nvSpPr>
        <p:spPr>
          <a:noFill/>
        </p:spPr>
        <p:txBody>
          <a:bodyPr/>
          <a:lstStyle/>
          <a:p>
            <a:fld id="{4C1A03B1-CE59-4B5D-BA3A-5B26D91225FA}" type="slidenum">
              <a:rPr lang="en-US" smtClean="0"/>
              <a:pPr/>
              <a:t>7</a:t>
            </a:fld>
            <a:endParaRPr lang="en-US" smtClean="0"/>
          </a:p>
        </p:txBody>
      </p:sp>
      <p:pic>
        <p:nvPicPr>
          <p:cNvPr id="25604" name="Picture 5"/>
          <p:cNvPicPr>
            <a:picLocks noChangeAspect="1" noChangeArrowheads="1"/>
          </p:cNvPicPr>
          <p:nvPr/>
        </p:nvPicPr>
        <p:blipFill>
          <a:blip r:embed="rId2"/>
          <a:srcRect/>
          <a:stretch>
            <a:fillRect/>
          </a:stretch>
        </p:blipFill>
        <p:spPr bwMode="auto">
          <a:xfrm>
            <a:off x="1752600" y="2057400"/>
            <a:ext cx="5791200" cy="3981450"/>
          </a:xfrm>
          <a:prstGeom prst="rect">
            <a:avLst/>
          </a:prstGeom>
          <a:noFill/>
          <a:ln w="9525">
            <a:noFill/>
            <a:miter lim="800000"/>
            <a:headEnd/>
            <a:tailEnd/>
          </a:ln>
        </p:spPr>
      </p:pic>
      <p:sp>
        <p:nvSpPr>
          <p:cNvPr id="25608" name="Text Box 8"/>
          <p:cNvSpPr txBox="1">
            <a:spLocks noChangeArrowheads="1"/>
          </p:cNvSpPr>
          <p:nvPr/>
        </p:nvSpPr>
        <p:spPr bwMode="auto">
          <a:xfrm>
            <a:off x="746125" y="849313"/>
            <a:ext cx="8016875" cy="1006475"/>
          </a:xfrm>
          <a:prstGeom prst="rect">
            <a:avLst/>
          </a:prstGeom>
          <a:noFill/>
          <a:ln w="9525">
            <a:noFill/>
            <a:miter lim="800000"/>
            <a:headEnd/>
            <a:tailEnd/>
          </a:ln>
          <a:effectLst/>
        </p:spPr>
        <p:txBody>
          <a:bodyPr>
            <a:spAutoFit/>
          </a:bodyPr>
          <a:lstStyle/>
          <a:p>
            <a:r>
              <a:rPr lang="en-US" sz="2000" b="0">
                <a:solidFill>
                  <a:srgbClr val="333333"/>
                </a:solidFill>
              </a:rPr>
              <a:t>The RN must confirm the release order first, then the associated process order. On trying to confirm the process order before the release order, the RN can only view the process order.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mtClean="0"/>
              <a:t>Detailed Order Views </a:t>
            </a:r>
          </a:p>
        </p:txBody>
      </p:sp>
      <p:pic>
        <p:nvPicPr>
          <p:cNvPr id="29701" name="Picture 6"/>
          <p:cNvPicPr>
            <a:picLocks noChangeAspect="1" noChangeArrowheads="1"/>
          </p:cNvPicPr>
          <p:nvPr/>
        </p:nvPicPr>
        <p:blipFill>
          <a:blip r:embed="rId2"/>
          <a:srcRect t="15186" r="9375" b="1286"/>
          <a:stretch>
            <a:fillRect/>
          </a:stretch>
        </p:blipFill>
        <p:spPr bwMode="auto">
          <a:xfrm>
            <a:off x="685800" y="1065213"/>
            <a:ext cx="8077200" cy="4859337"/>
          </a:xfrm>
          <a:prstGeom prst="rect">
            <a:avLst/>
          </a:prstGeom>
          <a:noFill/>
          <a:ln w="9525">
            <a:noFill/>
            <a:miter lim="800000"/>
            <a:headEnd/>
            <a:tailEnd/>
          </a:ln>
        </p:spPr>
      </p:pic>
      <p:sp>
        <p:nvSpPr>
          <p:cNvPr id="29702" name="Rectangle 7"/>
          <p:cNvSpPr>
            <a:spLocks noChangeArrowheads="1"/>
          </p:cNvSpPr>
          <p:nvPr/>
        </p:nvSpPr>
        <p:spPr bwMode="auto">
          <a:xfrm>
            <a:off x="838200" y="3276600"/>
            <a:ext cx="1600200" cy="152400"/>
          </a:xfrm>
          <a:prstGeom prst="rect">
            <a:avLst/>
          </a:prstGeom>
          <a:noFill/>
          <a:ln w="25400" algn="ctr">
            <a:solidFill>
              <a:srgbClr val="C00000"/>
            </a:solidFill>
            <a:round/>
            <a:headEnd type="none" w="sm" len="sm"/>
            <a:tailEnd type="none" w="sm" len="sm"/>
          </a:ln>
        </p:spPr>
        <p:txBody>
          <a:bodyPr/>
          <a:lstStyle/>
          <a:p>
            <a:endParaRPr lang="en-US"/>
          </a:p>
        </p:txBody>
      </p:sp>
      <p:pic>
        <p:nvPicPr>
          <p:cNvPr id="29703" name="Picture 6"/>
          <p:cNvPicPr>
            <a:picLocks noChangeAspect="1" noChangeArrowheads="1"/>
          </p:cNvPicPr>
          <p:nvPr/>
        </p:nvPicPr>
        <p:blipFill>
          <a:blip r:embed="rId2"/>
          <a:srcRect l="1875" t="52762" r="74063" b="43753"/>
          <a:stretch>
            <a:fillRect/>
          </a:stretch>
        </p:blipFill>
        <p:spPr bwMode="auto">
          <a:xfrm>
            <a:off x="2600325" y="3276600"/>
            <a:ext cx="6086475" cy="576263"/>
          </a:xfrm>
          <a:prstGeom prst="rect">
            <a:avLst/>
          </a:prstGeom>
          <a:noFill/>
          <a:ln w="9525">
            <a:noFill/>
            <a:miter lim="800000"/>
            <a:headEnd/>
            <a:tailEnd/>
          </a:ln>
        </p:spPr>
      </p:pic>
      <p:sp>
        <p:nvSpPr>
          <p:cNvPr id="29707" name="Rectangle 11"/>
          <p:cNvSpPr>
            <a:spLocks noChangeArrowheads="1"/>
          </p:cNvSpPr>
          <p:nvPr/>
        </p:nvSpPr>
        <p:spPr bwMode="auto">
          <a:xfrm>
            <a:off x="838200" y="5105400"/>
            <a:ext cx="7772400" cy="838200"/>
          </a:xfrm>
          <a:prstGeom prst="rect">
            <a:avLst/>
          </a:prstGeom>
          <a:noFill/>
          <a:ln w="28575">
            <a:solidFill>
              <a:srgbClr val="D21242"/>
            </a:solidFill>
            <a:miter lim="800000"/>
            <a:headEnd/>
            <a:tailEnd/>
          </a:ln>
          <a:effectLst/>
        </p:spPr>
        <p:txBody>
          <a:bodyPr wrap="none" anchor="ctr"/>
          <a:lstStyle/>
          <a:p>
            <a:pPr algn="ctr"/>
            <a:endParaRPr lang="en-US"/>
          </a:p>
        </p:txBody>
      </p:sp>
      <p:sp>
        <p:nvSpPr>
          <p:cNvPr id="29708" name="Text Box 12"/>
          <p:cNvSpPr txBox="1">
            <a:spLocks noChangeArrowheads="1"/>
          </p:cNvSpPr>
          <p:nvPr/>
        </p:nvSpPr>
        <p:spPr bwMode="auto">
          <a:xfrm>
            <a:off x="3124200" y="2590800"/>
            <a:ext cx="5486400" cy="701675"/>
          </a:xfrm>
          <a:prstGeom prst="rect">
            <a:avLst/>
          </a:prstGeom>
          <a:solidFill>
            <a:schemeClr val="bg1"/>
          </a:solidFill>
          <a:ln w="9525">
            <a:noFill/>
            <a:miter lim="800000"/>
            <a:headEnd/>
            <a:tailEnd/>
          </a:ln>
          <a:effectLst/>
        </p:spPr>
        <p:txBody>
          <a:bodyPr>
            <a:spAutoFit/>
          </a:bodyPr>
          <a:lstStyle/>
          <a:p>
            <a:r>
              <a:rPr lang="en-US" sz="2000" b="0">
                <a:solidFill>
                  <a:srgbClr val="333333"/>
                </a:solidFill>
              </a:rPr>
              <a:t>The detailed view of the printout for both orders includes a link to the associated order</a:t>
            </a:r>
          </a:p>
        </p:txBody>
      </p:sp>
      <p:sp>
        <p:nvSpPr>
          <p:cNvPr id="29710" name="Text Box 14"/>
          <p:cNvSpPr txBox="1">
            <a:spLocks noChangeArrowheads="1"/>
          </p:cNvSpPr>
          <p:nvPr/>
        </p:nvSpPr>
        <p:spPr bwMode="auto">
          <a:xfrm>
            <a:off x="1584325" y="4572000"/>
            <a:ext cx="7559675" cy="396875"/>
          </a:xfrm>
          <a:prstGeom prst="rect">
            <a:avLst/>
          </a:prstGeom>
          <a:solidFill>
            <a:schemeClr val="bg1"/>
          </a:solidFill>
          <a:ln w="9525">
            <a:noFill/>
            <a:miter lim="800000"/>
            <a:headEnd/>
            <a:tailEnd/>
          </a:ln>
          <a:effectLst/>
        </p:spPr>
        <p:txBody>
          <a:bodyPr>
            <a:spAutoFit/>
          </a:bodyPr>
          <a:lstStyle/>
          <a:p>
            <a:pPr>
              <a:spcBef>
                <a:spcPct val="20000"/>
              </a:spcBef>
              <a:buClr>
                <a:schemeClr val="bg2"/>
              </a:buClr>
              <a:buFont typeface="Wingdings" pitchFamily="2" charset="2"/>
              <a:buNone/>
            </a:pPr>
            <a:r>
              <a:rPr lang="en-US" sz="2000" b="0">
                <a:solidFill>
                  <a:srgbClr val="333333"/>
                </a:solidFill>
              </a:rPr>
              <a:t>Both the release and process orders display the selected product </a:t>
            </a:r>
            <a:endParaRPr lang="en-US"/>
          </a:p>
        </p:txBody>
      </p:sp>
      <p:sp>
        <p:nvSpPr>
          <p:cNvPr id="29711" name="Rectangle 15"/>
          <p:cNvSpPr>
            <a:spLocks noChangeArrowheads="1"/>
          </p:cNvSpPr>
          <p:nvPr/>
        </p:nvSpPr>
        <p:spPr bwMode="auto">
          <a:xfrm>
            <a:off x="2514600" y="3276600"/>
            <a:ext cx="4724400" cy="533400"/>
          </a:xfrm>
          <a:prstGeom prst="rect">
            <a:avLst/>
          </a:prstGeom>
          <a:noFill/>
          <a:ln w="38100">
            <a:solidFill>
              <a:srgbClr val="D21242"/>
            </a:solidFill>
            <a:miter lim="800000"/>
            <a:headEnd/>
            <a:tailEnd/>
          </a:ln>
          <a:effectLst/>
        </p:spPr>
        <p:txBody>
          <a:bodyPr wrap="none" anchor="ct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US" smtClean="0"/>
              <a:t>Release to Process</a:t>
            </a:r>
          </a:p>
        </p:txBody>
      </p:sp>
      <p:sp>
        <p:nvSpPr>
          <p:cNvPr id="26626" name="Content Placeholder 2"/>
          <p:cNvSpPr>
            <a:spLocks noGrp="1"/>
          </p:cNvSpPr>
          <p:nvPr>
            <p:ph idx="1"/>
          </p:nvPr>
        </p:nvSpPr>
        <p:spPr>
          <a:xfrm>
            <a:off x="457200" y="838200"/>
            <a:ext cx="8229600" cy="5486400"/>
          </a:xfrm>
        </p:spPr>
        <p:txBody>
          <a:bodyPr/>
          <a:lstStyle/>
          <a:p>
            <a:pPr eaLnBrk="1" hangingPunct="1">
              <a:buFont typeface="Wingdings" pitchFamily="2" charset="2"/>
              <a:buNone/>
            </a:pPr>
            <a:r>
              <a:rPr lang="en-US" b="1" smtClean="0"/>
              <a:t>Rules for Use and Things to Know</a:t>
            </a:r>
          </a:p>
          <a:p>
            <a:pPr eaLnBrk="1" hangingPunct="1"/>
            <a:r>
              <a:rPr lang="en-US" sz="1600" smtClean="0"/>
              <a:t>Only templates built with Release to Process in the name, and both the Collection Location and Process Collected set to “ReProcess,” have the linked release and process orders for reprocessing selected product. </a:t>
            </a:r>
          </a:p>
          <a:p>
            <a:pPr eaLnBrk="1" hangingPunct="1"/>
            <a:r>
              <a:rPr lang="en-US" sz="1600" smtClean="0"/>
              <a:t>A release order is not created if the associated process order is canceled. The product selected in the release order is added back to the patient’s inventory. </a:t>
            </a:r>
          </a:p>
          <a:p>
            <a:pPr eaLnBrk="1" hangingPunct="1"/>
            <a:r>
              <a:rPr lang="en-US" sz="1600" smtClean="0"/>
              <a:t>After writing the release order, if the ordering provider times out, backs out, or exits out of writing associated the process order without choosing to cancel, the release order will not be saved. After 15 minutes the selected product is returned to the patient’s inventory. </a:t>
            </a:r>
          </a:p>
          <a:p>
            <a:pPr eaLnBrk="1" hangingPunct="1"/>
            <a:r>
              <a:rPr lang="en-US" sz="1600" smtClean="0"/>
              <a:t>RNs must confirm the release order before the process order. </a:t>
            </a:r>
          </a:p>
          <a:p>
            <a:pPr eaLnBrk="1" hangingPunct="1"/>
            <a:r>
              <a:rPr lang="en-US" sz="1600" smtClean="0"/>
              <a:t>Canceling either the release or the process order in BOE will cancel the associated order and return the product to the patient’s inventory. </a:t>
            </a:r>
          </a:p>
          <a:p>
            <a:pPr eaLnBrk="1" hangingPunct="1"/>
            <a:r>
              <a:rPr lang="en-US" sz="1600" smtClean="0"/>
              <a:t>In the Zoom detailed view and printout of both orders, the associated order for process or release displays with the BOE order ID. </a:t>
            </a:r>
          </a:p>
          <a:p>
            <a:pPr eaLnBrk="1" hangingPunct="1"/>
            <a:r>
              <a:rPr lang="en-US" sz="1600" smtClean="0"/>
              <a:t>The processing lab BPAA system does not allow the process order to be started until the release order is documented as Completed. </a:t>
            </a:r>
          </a:p>
          <a:p>
            <a:pPr eaLnBrk="1" hangingPunct="1"/>
            <a:r>
              <a:rPr lang="en-US" sz="1600" smtClean="0"/>
              <a:t>If the lab cancels the release order through BPAA, the only option for the associated process order is to cancel.</a:t>
            </a:r>
          </a:p>
        </p:txBody>
      </p:sp>
      <p:sp>
        <p:nvSpPr>
          <p:cNvPr id="26627" name="Slide Number Placeholder 3"/>
          <p:cNvSpPr>
            <a:spLocks noGrp="1"/>
          </p:cNvSpPr>
          <p:nvPr>
            <p:ph type="sldNum" sz="quarter" idx="11"/>
          </p:nvPr>
        </p:nvSpPr>
        <p:spPr>
          <a:noFill/>
        </p:spPr>
        <p:txBody>
          <a:bodyPr/>
          <a:lstStyle/>
          <a:p>
            <a:fld id="{F8A7541A-2B51-4979-A99F-77330F2E3320}" type="slidenum">
              <a:rPr lang="en-US" smtClean="0"/>
              <a:pPr/>
              <a:t>9</a:t>
            </a:fld>
            <a:endParaRPr lang="en-US" smtClean="0"/>
          </a:p>
        </p:txBody>
      </p:sp>
    </p:spTree>
  </p:cSld>
  <p:clrMapOvr>
    <a:masterClrMapping/>
  </p:clrMapOvr>
</p:sld>
</file>

<file path=ppt/theme/theme1.xml><?xml version="1.0" encoding="utf-8"?>
<a:theme xmlns:a="http://schemas.openxmlformats.org/drawingml/2006/main" name="Partners Template 3_08.13.08">
  <a:themeElements>
    <a:clrScheme name="Partners Template 3_08.13.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rtners Template 3_08.13.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Arial" charset="0"/>
          </a:defRPr>
        </a:defPPr>
      </a:lstStyle>
    </a:lnDef>
  </a:objectDefaults>
  <a:extraClrSchemeLst>
    <a:extraClrScheme>
      <a:clrScheme name="Partners Template 3_08.13.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artners Template 3_08.13.0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artners Template 3_08.13.08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artners Template 3_08.13.08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artners Template 3_08.13.08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artners Template 3_08.13.08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artners Template 3_08.13.08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artners Template 3_08.13.08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artners Template 3_08.13.08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artners Template 3_08.13.08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artners Template 3_08.13.08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artners Template 3_08.13.08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Partners Template 3_08.13.08</Template>
  <TotalTime>368</TotalTime>
  <Words>533</Words>
  <Application>Microsoft Office PowerPoint</Application>
  <PresentationFormat>On-screen Show (4:3)</PresentationFormat>
  <Paragraphs>43</Paragraphs>
  <Slides>9</Slides>
  <Notes>2</Notes>
  <HiddenSlides>0</HiddenSlides>
  <MMClips>0</MMClips>
  <ScaleCrop>false</ScaleCrop>
  <HeadingPairs>
    <vt:vector size="6" baseType="variant">
      <vt:variant>
        <vt:lpstr>Fonts Used</vt:lpstr>
      </vt:variant>
      <vt:variant>
        <vt:i4>3</vt:i4>
      </vt:variant>
      <vt:variant>
        <vt:lpstr>Design Template</vt:lpstr>
      </vt:variant>
      <vt:variant>
        <vt:i4>2</vt:i4>
      </vt:variant>
      <vt:variant>
        <vt:lpstr>Slide Titles</vt:lpstr>
      </vt:variant>
      <vt:variant>
        <vt:i4>9</vt:i4>
      </vt:variant>
    </vt:vector>
  </HeadingPairs>
  <TitlesOfParts>
    <vt:vector size="14" baseType="lpstr">
      <vt:lpstr>Arial</vt:lpstr>
      <vt:lpstr>Wingdings</vt:lpstr>
      <vt:lpstr>Palatino Linotype</vt:lpstr>
      <vt:lpstr>Partners Template 3_08.13.08</vt:lpstr>
      <vt:lpstr>Partners Template 3_08.13.08</vt:lpstr>
      <vt:lpstr>BOE /BPAA  Release to Process</vt:lpstr>
      <vt:lpstr>Release to Process</vt:lpstr>
      <vt:lpstr>Release to Process Template</vt:lpstr>
      <vt:lpstr>Process Order Prompt</vt:lpstr>
      <vt:lpstr>Release to Process</vt:lpstr>
      <vt:lpstr>Release to Process</vt:lpstr>
      <vt:lpstr>Release to Process Confirmation</vt:lpstr>
      <vt:lpstr>Detailed Order Views </vt:lpstr>
      <vt:lpstr>Release to Process</vt:lpstr>
    </vt:vector>
  </TitlesOfParts>
  <Company>Partners HealthCare System,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Partners Information Systems</dc:creator>
  <cp:lastModifiedBy>Partners Information Systems</cp:lastModifiedBy>
  <cp:revision>54</cp:revision>
  <dcterms:created xsi:type="dcterms:W3CDTF">2010-04-07T20:38:06Z</dcterms:created>
  <dcterms:modified xsi:type="dcterms:W3CDTF">2011-12-15T15:18:26Z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0x010100224C744A3FC8DE4AA0482CDD089B6B78</vt:lpwstr>
  </property>
</Properties>
</file>